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5" r:id="rId3"/>
    <p:sldId id="277" r:id="rId4"/>
    <p:sldId id="276" r:id="rId5"/>
    <p:sldId id="278" r:id="rId6"/>
    <p:sldId id="286" r:id="rId7"/>
    <p:sldId id="280" r:id="rId8"/>
    <p:sldId id="282" r:id="rId9"/>
    <p:sldId id="279" r:id="rId10"/>
    <p:sldId id="284" r:id="rId11"/>
    <p:sldId id="283" r:id="rId12"/>
    <p:sldId id="287" r:id="rId1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F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36" autoAdjust="0"/>
    <p:restoredTop sz="94660"/>
  </p:normalViewPr>
  <p:slideViewPr>
    <p:cSldViewPr>
      <p:cViewPr varScale="1">
        <p:scale>
          <a:sx n="91" d="100"/>
          <a:sy n="91" d="100"/>
        </p:scale>
        <p:origin x="111" y="4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CEC3D-96F7-401F-9673-3EE7F75C9C5B}" type="datetimeFigureOut">
              <a:rPr lang="en-US"/>
              <a:t>7/6/2020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ED8CD-4E4C-49AC-BDC6-2963BA49E54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2BCF4-D26D-4DAF-9F57-FE1E61FE7935}" type="datetimeFigureOut">
              <a:rPr lang="en-US"/>
              <a:t>7/6/2020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1549-43BF-425A-AF25-7526201920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ea typeface="ＭＳ Ｐゴシック" pitchFamily="34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8777F4D-25B0-4378-9284-31416F6793B9}" type="slidenum">
              <a:rPr lang="en-GB" altLang="en-US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768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oking up to clouds and blue sky surrounded by glass-walled building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3625" y="0"/>
            <a:ext cx="73152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013" y="685801"/>
            <a:ext cx="3962400" cy="472439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pPr/>
              <a:t>7/6/2020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4839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7/6/2020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62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85412" y="685800"/>
            <a:ext cx="129540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685800"/>
            <a:ext cx="9474253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7/6/2020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005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7/6/2020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786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590800"/>
            <a:ext cx="8229599" cy="28194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425" y="5410200"/>
            <a:ext cx="8231187" cy="762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pPr/>
              <a:t>7/6/2020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51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3" y="685800"/>
            <a:ext cx="502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1614" y="685800"/>
            <a:ext cx="5029199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7/6/2020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701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664" y="685800"/>
            <a:ext cx="5029200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664" y="1676400"/>
            <a:ext cx="502920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1613" y="685800"/>
            <a:ext cx="5029200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0025" y="1676400"/>
            <a:ext cx="502920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7/6/2020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309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7/6/2020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442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7/6/2020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031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212" y="685800"/>
            <a:ext cx="670417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7/6/2020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472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875213" y="685800"/>
            <a:ext cx="6705600" cy="5486400"/>
          </a:xfrm>
          <a:ln w="635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7/6/2020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20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1028700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81C93FC7-9D1A-468B-98DB-D1E8D74418D9}" type="datetimeFigureOut">
              <a:rPr lang="en-US" smtClean="0"/>
              <a:pPr/>
              <a:t>7/6/2020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A3F31473-23EB-4724-8B59-FE6D21D89F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orbe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744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479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840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328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16936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00984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uturelearn.com/courses/integrating-mental-and-physical-health-depression-and-anxiety/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012" y="-27384"/>
            <a:ext cx="4262263" cy="4724399"/>
          </a:xfrm>
        </p:spPr>
        <p:txBody>
          <a:bodyPr/>
          <a:lstStyle/>
          <a:p>
            <a:pPr algn="r"/>
            <a:r>
              <a:rPr lang="en-GB" b="1" dirty="0"/>
              <a:t>PD Nurse Specialist service during COVID-19 pandemic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2" y="4869160"/>
            <a:ext cx="4262262" cy="1547192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support platform</a:t>
            </a:r>
          </a:p>
          <a:p>
            <a:pPr algn="r"/>
            <a:endParaRPr lang="en-US" dirty="0"/>
          </a:p>
          <a:p>
            <a:pPr algn="r"/>
            <a:r>
              <a:rPr lang="en-US" dirty="0"/>
              <a:t>13 May 2020</a:t>
            </a:r>
          </a:p>
          <a:p>
            <a:pPr algn="r"/>
            <a:r>
              <a:rPr lang="en-US" dirty="0"/>
              <a:t>Time:3pm (UK Time)</a:t>
            </a:r>
          </a:p>
        </p:txBody>
      </p:sp>
    </p:spTree>
    <p:extLst>
      <p:ext uri="{BB962C8B-B14F-4D97-AF65-F5344CB8AC3E}">
        <p14:creationId xmlns:p14="http://schemas.microsoft.com/office/powerpoint/2010/main" val="34408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12071076" cy="1066800"/>
          </a:xfrm>
        </p:spPr>
        <p:txBody>
          <a:bodyPr/>
          <a:lstStyle/>
          <a:p>
            <a:pPr algn="ctr"/>
            <a:r>
              <a:rPr lang="en-GB" b="1" dirty="0"/>
              <a:t>In the Community- Home visits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788" y="1556792"/>
            <a:ext cx="11593288" cy="440702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C00000"/>
                </a:solidFill>
              </a:rPr>
              <a:t>Can this visit completed using remote consultation?</a:t>
            </a:r>
          </a:p>
          <a:p>
            <a:pPr marL="0" indent="0">
              <a:buNone/>
            </a:pPr>
            <a:r>
              <a:rPr lang="en-GB" dirty="0"/>
              <a:t>If </a:t>
            </a:r>
            <a:r>
              <a:rPr lang="en-GB" b="1" dirty="0"/>
              <a:t>not,</a:t>
            </a:r>
            <a:r>
              <a:rPr lang="en-GB" dirty="0"/>
              <a:t> and a visit is absolutely necessary: </a:t>
            </a:r>
          </a:p>
          <a:p>
            <a:pPr marL="514350" indent="-514350">
              <a:buAutoNum type="arabicPeriod"/>
            </a:pPr>
            <a:r>
              <a:rPr lang="en-GB" dirty="0"/>
              <a:t>Has the patient you are visiting been tested for COVID-19 and when? Are they symptomatic?</a:t>
            </a:r>
          </a:p>
          <a:p>
            <a:pPr marL="514350" indent="-514350">
              <a:buAutoNum type="arabicPeriod"/>
            </a:pPr>
            <a:r>
              <a:rPr lang="en-GB" dirty="0"/>
              <a:t>What about other members of the household?</a:t>
            </a:r>
          </a:p>
          <a:p>
            <a:pPr marL="514350" indent="-514350">
              <a:buAutoNum type="arabicPeriod"/>
            </a:pPr>
            <a:r>
              <a:rPr lang="en-GB" dirty="0"/>
              <a:t>Ensure you are given PPE</a:t>
            </a:r>
          </a:p>
          <a:p>
            <a:pPr marL="514350" indent="-514350">
              <a:buAutoNum type="arabicPeriod"/>
            </a:pPr>
            <a:r>
              <a:rPr lang="en-GB" dirty="0"/>
              <a:t>Ensure you have access to sanitizer for when donning off </a:t>
            </a:r>
          </a:p>
          <a:p>
            <a:pPr marL="514350" indent="-514350">
              <a:buAutoNum type="arabicPeriod"/>
            </a:pPr>
            <a:r>
              <a:rPr lang="en-GB" dirty="0"/>
              <a:t>Avoid taking in any of your personal items such as handbag </a:t>
            </a:r>
            <a:br>
              <a:rPr lang="en-GB" dirty="0"/>
            </a:br>
            <a:r>
              <a:rPr lang="en-GB" dirty="0"/>
              <a:t>(take in only what you need)</a:t>
            </a:r>
          </a:p>
          <a:p>
            <a:pPr marL="514350" indent="-514350">
              <a:buAutoNum type="arabicPeriod"/>
            </a:pPr>
            <a:r>
              <a:rPr lang="en-GB" dirty="0"/>
              <a:t>Avoid using your mobile phone unless it is an emergency!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6740" y="3717032"/>
            <a:ext cx="273630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09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17948" y="188640"/>
            <a:ext cx="792088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MDT- who is available?</a:t>
            </a:r>
          </a:p>
        </p:txBody>
      </p:sp>
      <p:pic>
        <p:nvPicPr>
          <p:cNvPr id="7" name="Diagram 16">
            <a:extLst>
              <a:ext uri="{FF2B5EF4-FFF2-40B4-BE49-F238E27FC236}">
                <a16:creationId xmlns:a16="http://schemas.microsoft.com/office/drawing/2014/main" id="{25FC7A41-A5C0-46E5-AC06-25718CCEABDC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96" y="1083862"/>
            <a:ext cx="11305256" cy="547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00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476672"/>
            <a:ext cx="10971372" cy="654968"/>
          </a:xfrm>
        </p:spPr>
        <p:txBody>
          <a:bodyPr/>
          <a:lstStyle/>
          <a:p>
            <a:r>
              <a:rPr lang="en-GB" dirty="0"/>
              <a:t>Next week’s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412776"/>
            <a:ext cx="10287000" cy="4190999"/>
          </a:xfrm>
        </p:spPr>
        <p:txBody>
          <a:bodyPr/>
          <a:lstStyle/>
          <a:p>
            <a:r>
              <a:rPr lang="en-GB" dirty="0"/>
              <a:t>Remote assessments using clinical outcome measures and wearable sensors – where are we and how can we utilise the tools we have?</a:t>
            </a:r>
            <a:br>
              <a:rPr lang="en-GB" dirty="0"/>
            </a:br>
            <a:r>
              <a:rPr lang="en-GB" sz="2000" i="1" dirty="0"/>
              <a:t>Speaker to be confirmed</a:t>
            </a:r>
            <a:endParaRPr lang="en-GB" i="1" dirty="0"/>
          </a:p>
          <a:p>
            <a:endParaRPr lang="en-GB" dirty="0"/>
          </a:p>
          <a:p>
            <a:r>
              <a:rPr lang="en-GB" dirty="0"/>
              <a:t>Any suggestions?</a:t>
            </a:r>
          </a:p>
        </p:txBody>
      </p:sp>
    </p:spTree>
    <p:extLst>
      <p:ext uri="{BB962C8B-B14F-4D97-AF65-F5344CB8AC3E}">
        <p14:creationId xmlns:p14="http://schemas.microsoft.com/office/powerpoint/2010/main" val="227742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804" y="0"/>
            <a:ext cx="10971372" cy="1066800"/>
          </a:xfrm>
        </p:spPr>
        <p:txBody>
          <a:bodyPr/>
          <a:lstStyle/>
          <a:p>
            <a:pPr algn="ctr"/>
            <a:r>
              <a:rPr lang="en-GB" dirty="0"/>
              <a:t>Happy Nurses’ Day!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532" y="1772816"/>
            <a:ext cx="4000808" cy="28065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08000" y="1963966"/>
            <a:ext cx="2083370" cy="2454932"/>
          </a:xfrm>
          <a:prstGeom prst="rect">
            <a:avLst/>
          </a:prstGeom>
          <a:solidFill>
            <a:srgbClr val="FFA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Save one life and you’re a hero. Save one hundred lives, &amp; you’re a </a:t>
            </a:r>
            <a:r>
              <a:rPr lang="en-GB" b="1" dirty="0"/>
              <a:t>NURSE</a:t>
            </a:r>
            <a:r>
              <a:rPr lang="en-GB" dirty="0"/>
              <a:t>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064" y="1776545"/>
            <a:ext cx="4981364" cy="278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9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764" y="332656"/>
            <a:ext cx="11319049" cy="62646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300" b="1" dirty="0">
                <a:solidFill>
                  <a:schemeClr val="accent1"/>
                </a:solidFill>
                <a:latin typeface="+mj-lt"/>
              </a:rPr>
              <a:t>From Professor Richard Brown: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tx2"/>
                </a:solidFill>
                <a:latin typeface="+mj-lt"/>
              </a:rPr>
              <a:t>Integrating mental, physical health , depression and Anxiety course</a:t>
            </a:r>
          </a:p>
          <a:p>
            <a:r>
              <a:rPr lang="en-GB" sz="2400" dirty="0"/>
              <a:t>Short course that is </a:t>
            </a:r>
            <a:r>
              <a:rPr lang="en-GB" sz="2400" b="1" u="sng" dirty="0"/>
              <a:t>free </a:t>
            </a:r>
            <a:r>
              <a:rPr lang="en-GB" sz="2400" dirty="0"/>
              <a:t>and available to all. </a:t>
            </a:r>
          </a:p>
          <a:p>
            <a:r>
              <a:rPr lang="en-GB" sz="2400" dirty="0"/>
              <a:t>It has been developed by KCL/KCH clinicians and academics</a:t>
            </a:r>
          </a:p>
          <a:p>
            <a:r>
              <a:rPr lang="en-GB" sz="2400" dirty="0"/>
              <a:t>Aimed at a wider audience of health care professional, patients and carers. It also something that can be suggested to some of our clients.</a:t>
            </a:r>
          </a:p>
          <a:p>
            <a:r>
              <a:rPr lang="en-GB" sz="2400" dirty="0"/>
              <a:t>It is fully online and can be viewed at any time while the course is open. </a:t>
            </a:r>
          </a:p>
          <a:p>
            <a:r>
              <a:rPr lang="en-GB" sz="2400" dirty="0"/>
              <a:t>Participation involves about 2 hours a week for 3 weeks to complete. </a:t>
            </a:r>
          </a:p>
          <a:p>
            <a:r>
              <a:rPr lang="en-GB" sz="2400" dirty="0"/>
              <a:t>There is no formal assessment. </a:t>
            </a:r>
          </a:p>
          <a:p>
            <a:r>
              <a:rPr lang="en-GB" sz="2400" dirty="0"/>
              <a:t>It is also CPD accredited and a completion certificate can purchased for a small fee.</a:t>
            </a:r>
          </a:p>
          <a:p>
            <a:r>
              <a:rPr lang="en-GB" u="sng" dirty="0">
                <a:hlinkClick r:id="rId2"/>
              </a:rPr>
              <a:t>https://www.futurelearn.com/courses/integrating-mental-and-physical-health-depression-and-anxiety/1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588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796" y="692696"/>
            <a:ext cx="11031017" cy="58326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Agenda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pPr marL="0" indent="0" algn="ctr">
              <a:buNone/>
            </a:pPr>
            <a:endParaRPr lang="en-GB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How to resume PD service  when lookdown is  gradually lifted?</a:t>
            </a:r>
            <a:b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sz="2400" i="1" dirty="0"/>
              <a:t>Sharing information and exploring options with all</a:t>
            </a:r>
            <a:r>
              <a:rPr lang="en-GB" sz="2400" dirty="0"/>
              <a:t> </a:t>
            </a:r>
            <a:br>
              <a:rPr lang="en-GB" sz="2400" dirty="0"/>
            </a:br>
            <a:r>
              <a:rPr lang="en-GB" sz="2400" dirty="0"/>
              <a:t>Miriam Parry (King’s College Hospital, London)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endParaRPr lang="en-GB" sz="2400" b="1" dirty="0"/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endParaRPr lang="en-GB" sz="2400" b="1" dirty="0"/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endParaRPr lang="en-GB" sz="2400" b="1" dirty="0"/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GB" sz="2400" b="1" dirty="0">
                <a:solidFill>
                  <a:schemeClr val="bg2">
                    <a:lumMod val="50000"/>
                  </a:schemeClr>
                </a:solidFill>
              </a:rPr>
              <a:t>Support group for </a:t>
            </a:r>
            <a:r>
              <a:rPr lang="en-GB" sz="2400" b="1" dirty="0" err="1">
                <a:solidFill>
                  <a:schemeClr val="bg2">
                    <a:lumMod val="50000"/>
                  </a:schemeClr>
                </a:solidFill>
              </a:rPr>
              <a:t>PwP</a:t>
            </a:r>
            <a:r>
              <a:rPr lang="en-GB" sz="2400" b="1" dirty="0">
                <a:solidFill>
                  <a:schemeClr val="bg2">
                    <a:lumMod val="50000"/>
                  </a:schemeClr>
                </a:solidFill>
              </a:rPr>
              <a:t> during covid-19 pandemic</a:t>
            </a:r>
            <a:br>
              <a:rPr lang="en-GB" sz="24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400" dirty="0"/>
              <a:t>Dr. </a:t>
            </a:r>
            <a:r>
              <a:rPr lang="en-US" sz="2400" dirty="0" err="1"/>
              <a:t>Indu</a:t>
            </a:r>
            <a:r>
              <a:rPr lang="en-US" sz="2400" dirty="0"/>
              <a:t> Subramanian</a:t>
            </a:r>
            <a:r>
              <a:rPr lang="en-US" sz="1800" dirty="0"/>
              <a:t>,</a:t>
            </a:r>
            <a:r>
              <a:rPr lang="en-US" sz="2400" dirty="0"/>
              <a:t> Neurology Specialist in Los Angeles, California. She graduated with honors in 1996. Having more than 24 years of diverse experiences, especially in neurology</a:t>
            </a:r>
            <a:br>
              <a:rPr lang="en-US" sz="2400" dirty="0"/>
            </a:br>
            <a:r>
              <a:rPr lang="en-GB" sz="2400" dirty="0">
                <a:solidFill>
                  <a:srgbClr val="C00000"/>
                </a:solidFill>
              </a:rPr>
              <a:t>Areas of interest: Integrative med and palliative care.</a:t>
            </a:r>
            <a:br>
              <a:rPr lang="en-GB" sz="2400" dirty="0">
                <a:solidFill>
                  <a:srgbClr val="C00000"/>
                </a:solidFill>
              </a:rPr>
            </a:br>
            <a:r>
              <a:rPr lang="en-GB" sz="2400" dirty="0">
                <a:solidFill>
                  <a:srgbClr val="C00000"/>
                </a:solidFill>
              </a:rPr>
              <a:t>Co-ordinating The </a:t>
            </a:r>
            <a:r>
              <a:rPr lang="en-GB" sz="2400" dirty="0" err="1">
                <a:solidFill>
                  <a:srgbClr val="C00000"/>
                </a:solidFill>
              </a:rPr>
              <a:t>Center</a:t>
            </a:r>
            <a:r>
              <a:rPr lang="en-GB" sz="2400" dirty="0">
                <a:solidFill>
                  <a:srgbClr val="C00000"/>
                </a:solidFill>
              </a:rPr>
              <a:t> of Excellence in PD at Veteran’s Hospital and work at UCLA.</a:t>
            </a:r>
          </a:p>
          <a:p>
            <a:pPr marL="0" indent="0">
              <a:buNone/>
            </a:pPr>
            <a:endParaRPr lang="en-GB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38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27515"/>
            <a:ext cx="12188824" cy="809912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How to resume PD service  when lookdown is  gradually lifted?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44115" y="2178490"/>
            <a:ext cx="518457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NHS guidelines</a:t>
            </a:r>
          </a:p>
        </p:txBody>
      </p:sp>
      <p:cxnSp>
        <p:nvCxnSpPr>
          <p:cNvPr id="7" name="Straight Arrow Connector 6"/>
          <p:cNvCxnSpPr>
            <a:stCxn id="17" idx="3"/>
          </p:cNvCxnSpPr>
          <p:nvPr/>
        </p:nvCxnSpPr>
        <p:spPr>
          <a:xfrm>
            <a:off x="5446340" y="5614392"/>
            <a:ext cx="2789315" cy="113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17" idx="0"/>
          </p:cNvCxnSpPr>
          <p:nvPr/>
        </p:nvCxnSpPr>
        <p:spPr>
          <a:xfrm flipH="1">
            <a:off x="3466120" y="3092890"/>
            <a:ext cx="1475568" cy="206430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485900" y="5157192"/>
            <a:ext cx="396044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Local </a:t>
            </a:r>
            <a:r>
              <a:rPr lang="en-GB" sz="3200" b="1" dirty="0">
                <a:solidFill>
                  <a:schemeClr val="bg1"/>
                </a:solidFill>
              </a:rPr>
              <a:t>guidelines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254652" y="5157192"/>
            <a:ext cx="363042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Patient caseload</a:t>
            </a:r>
          </a:p>
        </p:txBody>
      </p:sp>
    </p:spTree>
    <p:extLst>
      <p:ext uri="{BB962C8B-B14F-4D97-AF65-F5344CB8AC3E}">
        <p14:creationId xmlns:p14="http://schemas.microsoft.com/office/powerpoint/2010/main" val="154408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32656"/>
            <a:ext cx="12188824" cy="634752"/>
          </a:xfrm>
        </p:spPr>
        <p:txBody>
          <a:bodyPr/>
          <a:lstStyle/>
          <a:p>
            <a:pPr algn="ctr"/>
            <a:r>
              <a:rPr lang="en-GB" dirty="0"/>
              <a:t>Advanced therapies – steps forward?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836" y="1124744"/>
            <a:ext cx="10287000" cy="5256584"/>
          </a:xfrm>
        </p:spPr>
        <p:txBody>
          <a:bodyPr>
            <a:normAutofit fontScale="92500"/>
          </a:bodyPr>
          <a:lstStyle/>
          <a:p>
            <a:r>
              <a:rPr lang="en-GB" dirty="0" err="1"/>
              <a:t>Apomorphine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Follow local policies</a:t>
            </a:r>
          </a:p>
          <a:p>
            <a:pPr lvl="1"/>
            <a:r>
              <a:rPr lang="en-GB" dirty="0"/>
              <a:t>King’s: still no green light for initiations </a:t>
            </a:r>
          </a:p>
          <a:p>
            <a:r>
              <a:rPr lang="en-GB" dirty="0" err="1"/>
              <a:t>Duodopa</a:t>
            </a:r>
            <a:endParaRPr lang="en-GB" dirty="0"/>
          </a:p>
          <a:p>
            <a:pPr lvl="1"/>
            <a:r>
              <a:rPr lang="en-GB" dirty="0"/>
              <a:t>Follow local policies</a:t>
            </a:r>
          </a:p>
          <a:p>
            <a:pPr lvl="1"/>
            <a:r>
              <a:rPr lang="en-GB" dirty="0"/>
              <a:t>King’s: still no green light for initiations</a:t>
            </a:r>
          </a:p>
          <a:p>
            <a:pPr lvl="1"/>
            <a:r>
              <a:rPr lang="en-GB" dirty="0"/>
              <a:t>When green lighted: priority given to tube replacements/maintenance of patients currently on therapy, no new initiations until current problems cleared</a:t>
            </a:r>
          </a:p>
          <a:p>
            <a:r>
              <a:rPr lang="en-GB" dirty="0"/>
              <a:t>DBS</a:t>
            </a:r>
          </a:p>
          <a:p>
            <a:pPr lvl="1"/>
            <a:r>
              <a:rPr lang="en-GB" dirty="0"/>
              <a:t>Follow local policies</a:t>
            </a:r>
          </a:p>
          <a:p>
            <a:pPr lvl="1"/>
            <a:r>
              <a:rPr lang="en-GB" dirty="0"/>
              <a:t>King’s: no elective neurosurgeries as of yet</a:t>
            </a:r>
          </a:p>
          <a:p>
            <a:pPr lvl="1"/>
            <a:r>
              <a:rPr lang="en-GB" dirty="0"/>
              <a:t>Once green lighted: priority to batteries replacement/maintenance, no new patients until backlog cleared</a:t>
            </a:r>
          </a:p>
        </p:txBody>
      </p:sp>
      <p:sp>
        <p:nvSpPr>
          <p:cNvPr id="4" name="Oval 3"/>
          <p:cNvSpPr/>
          <p:nvPr/>
        </p:nvSpPr>
        <p:spPr>
          <a:xfrm>
            <a:off x="8542684" y="1052736"/>
            <a:ext cx="2520280" cy="219624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Keep your patients in the loop! </a:t>
            </a:r>
          </a:p>
        </p:txBody>
      </p:sp>
    </p:spTree>
    <p:extLst>
      <p:ext uri="{BB962C8B-B14F-4D97-AF65-F5344CB8AC3E}">
        <p14:creationId xmlns:p14="http://schemas.microsoft.com/office/powerpoint/2010/main" val="88642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772" y="260648"/>
            <a:ext cx="11665296" cy="6264696"/>
          </a:xfrm>
        </p:spPr>
        <p:txBody>
          <a:bodyPr/>
          <a:lstStyle/>
          <a:p>
            <a:pPr marL="0" indent="0">
              <a:buNone/>
              <a:defRPr/>
            </a:pPr>
            <a:endParaRPr lang="en-GB" altLang="en-US" b="1" dirty="0">
              <a:solidFill>
                <a:srgbClr val="C00000"/>
              </a:solidFill>
              <a:latin typeface="+mj-lt"/>
            </a:endParaRPr>
          </a:p>
          <a:p>
            <a:pPr marL="0" indent="0">
              <a:buNone/>
              <a:defRPr/>
            </a:pPr>
            <a:r>
              <a:rPr lang="en-GB" altLang="en-US" b="1" dirty="0">
                <a:solidFill>
                  <a:srgbClr val="C00000"/>
                </a:solidFill>
                <a:latin typeface="+mj-lt"/>
              </a:rPr>
              <a:t>Job descriptions may differ however what we all have in common is</a:t>
            </a:r>
            <a:r>
              <a:rPr lang="en-GB" altLang="en-US" dirty="0">
                <a:latin typeface="+mj-lt"/>
              </a:rPr>
              <a:t>: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GB" altLang="en-US" sz="2800" dirty="0">
                <a:latin typeface="+mj-lt"/>
              </a:rPr>
              <a:t>The ability to act as a catalyst for change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GB" altLang="en-US" sz="2800" dirty="0">
                <a:latin typeface="+mj-lt"/>
              </a:rPr>
              <a:t>Potential to lead service development (</a:t>
            </a:r>
            <a:r>
              <a:rPr lang="en-GB" altLang="en-US" sz="2800" b="1" dirty="0">
                <a:solidFill>
                  <a:srgbClr val="C00000"/>
                </a:solidFill>
                <a:latin typeface="+mj-lt"/>
              </a:rPr>
              <a:t>phone consultation audit</a:t>
            </a:r>
            <a:r>
              <a:rPr lang="en-GB" altLang="en-US" sz="2800" dirty="0">
                <a:latin typeface="+mj-lt"/>
              </a:rPr>
              <a:t>)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GB" altLang="en-US" sz="2800" dirty="0">
                <a:latin typeface="+mj-lt"/>
              </a:rPr>
              <a:t>Being a constant figure in the patient's  journey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GB" altLang="en-US" sz="2800" dirty="0">
                <a:latin typeface="+mj-lt"/>
              </a:rPr>
              <a:t>Initiate preventative interventions  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GB" altLang="en-US" sz="2800" dirty="0">
                <a:latin typeface="+mj-lt"/>
              </a:rPr>
              <a:t>Support self-care (</a:t>
            </a:r>
            <a:r>
              <a:rPr lang="en-GB" altLang="en-US" sz="2800" b="1" dirty="0">
                <a:solidFill>
                  <a:srgbClr val="C00000"/>
                </a:solidFill>
                <a:latin typeface="+mj-lt"/>
              </a:rPr>
              <a:t>Mentally and physically</a:t>
            </a:r>
            <a:r>
              <a:rPr lang="en-GB" altLang="en-US" sz="2800" dirty="0">
                <a:latin typeface="+mj-lt"/>
              </a:rPr>
              <a:t>)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GB" altLang="en-US" sz="2800" dirty="0">
                <a:latin typeface="+mj-lt"/>
              </a:rPr>
              <a:t>Act as case manager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GB" altLang="en-US" sz="2800" dirty="0">
                <a:latin typeface="+mj-lt"/>
              </a:rPr>
              <a:t>Review/manage/prescribe medication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06580" y="3861048"/>
            <a:ext cx="3887250" cy="2481986"/>
          </a:xfrm>
          <a:prstGeom prst="rect">
            <a:avLst/>
          </a:prstGeom>
          <a:solidFill>
            <a:srgbClr val="00173B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15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orbel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9669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80744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6479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4884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5328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916936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300984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chemeClr val="bg1"/>
              </a:buClr>
              <a:buFont typeface="+mj-lt"/>
              <a:buAutoNum type="arabicPeriod"/>
              <a:defRPr/>
            </a:pPr>
            <a:r>
              <a:rPr lang="en-US" altLang="en-US" sz="1600" dirty="0">
                <a:solidFill>
                  <a:schemeClr val="bg1"/>
                </a:solidFill>
                <a:latin typeface="Calibri" panose="020F0502020204030204" pitchFamily="34" charset="0"/>
              </a:rPr>
              <a:t>Availability of the nurse and their ability to respond quickly 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  <a:defRPr/>
            </a:pPr>
            <a:r>
              <a:rPr lang="en-US" altLang="en-US" sz="1600" dirty="0">
                <a:solidFill>
                  <a:schemeClr val="bg1"/>
                </a:solidFill>
                <a:latin typeface="Calibri" panose="020F0502020204030204" pitchFamily="34" charset="0"/>
              </a:rPr>
              <a:t>Expert knowledge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  <a:defRPr/>
            </a:pPr>
            <a:r>
              <a:rPr lang="en-US" altLang="en-US" sz="1600" dirty="0">
                <a:solidFill>
                  <a:schemeClr val="bg1"/>
                </a:solidFill>
                <a:latin typeface="Calibri" panose="020F0502020204030204" pitchFamily="34" charset="0"/>
              </a:rPr>
              <a:t>Ability to signpost and navigate the health care system 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  <a:defRPr/>
            </a:pPr>
            <a:r>
              <a:rPr lang="en-US" altLang="en-US" sz="1600" dirty="0">
                <a:solidFill>
                  <a:schemeClr val="bg1"/>
                </a:solidFill>
                <a:latin typeface="Calibri" panose="020F0502020204030204" pitchFamily="34" charset="0"/>
              </a:rPr>
              <a:t>Information-giving</a:t>
            </a:r>
          </a:p>
          <a:p>
            <a:pPr marL="0" indent="0" algn="r">
              <a:buClr>
                <a:schemeClr val="bg1"/>
              </a:buClr>
              <a:buNone/>
              <a:defRPr/>
            </a:pPr>
            <a:r>
              <a:rPr lang="en-US" altLang="en-US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PUK 2016</a:t>
            </a:r>
            <a:endParaRPr lang="en-GB" altLang="en-US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39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0" y="116632"/>
            <a:ext cx="12188825" cy="76923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sz="3599" b="1" dirty="0">
                <a:solidFill>
                  <a:srgbClr val="C00000"/>
                </a:solidFill>
              </a:rPr>
              <a:t>7 KEY PDNS INTERVENTIONS</a:t>
            </a:r>
            <a:endParaRPr lang="en-US" altLang="en-US" sz="3599" b="1" dirty="0">
              <a:solidFill>
                <a:srgbClr val="C00000"/>
              </a:solidFill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4294967295"/>
          </p:nvPr>
        </p:nvSpPr>
        <p:spPr>
          <a:xfrm>
            <a:off x="79519" y="1268760"/>
            <a:ext cx="11936596" cy="5400600"/>
          </a:xfrm>
        </p:spPr>
        <p:txBody>
          <a:bodyPr>
            <a:noAutofit/>
          </a:bodyPr>
          <a:lstStyle/>
          <a:p>
            <a:pPr marL="609417" indent="-609417">
              <a:buClr>
                <a:srgbClr val="00173B"/>
              </a:buClr>
              <a:buFont typeface="Calibri" panose="020F0502020204030204" pitchFamily="34" charset="0"/>
              <a:buAutoNum type="arabicPeriod"/>
              <a:defRPr/>
            </a:pPr>
            <a:r>
              <a:rPr lang="en-GB" altLang="en-US" dirty="0">
                <a:latin typeface="+mj-lt"/>
              </a:rPr>
              <a:t>Reduce /avoid hospital admissions</a:t>
            </a:r>
          </a:p>
          <a:p>
            <a:pPr marL="609417" indent="-609417">
              <a:buClr>
                <a:srgbClr val="00173B"/>
              </a:buClr>
              <a:buFont typeface="Calibri" panose="020F0502020204030204" pitchFamily="34" charset="0"/>
              <a:buAutoNum type="arabicPeriod"/>
              <a:defRPr/>
            </a:pPr>
            <a:r>
              <a:rPr lang="en-GB" altLang="en-US" dirty="0">
                <a:latin typeface="+mj-lt"/>
              </a:rPr>
              <a:t>Prevent unnecessarily extended hospital stays </a:t>
            </a:r>
            <a:r>
              <a:rPr lang="en-GB" altLang="en-US" b="1" dirty="0">
                <a:solidFill>
                  <a:srgbClr val="C00000"/>
                </a:solidFill>
                <a:latin typeface="+mj-lt"/>
              </a:rPr>
              <a:t>(ward referrals on COVID ward ensure you have PPE? Non COVID ward mask, apron and gloves)</a:t>
            </a:r>
          </a:p>
          <a:p>
            <a:pPr marL="609417" indent="-609417">
              <a:buClr>
                <a:srgbClr val="00173B"/>
              </a:buClr>
              <a:buFont typeface="Calibri" panose="020F0502020204030204" pitchFamily="34" charset="0"/>
              <a:buAutoNum type="arabicPeriod"/>
              <a:defRPr/>
            </a:pPr>
            <a:r>
              <a:rPr lang="en-GB" altLang="en-US" dirty="0">
                <a:latin typeface="+mj-lt"/>
              </a:rPr>
              <a:t>Reduce the need for </a:t>
            </a:r>
            <a:r>
              <a:rPr lang="en-GB" altLang="en-US" b="1" dirty="0">
                <a:solidFill>
                  <a:srgbClr val="C00000"/>
                </a:solidFill>
                <a:latin typeface="+mj-lt"/>
              </a:rPr>
              <a:t>face to face </a:t>
            </a:r>
            <a:r>
              <a:rPr lang="en-GB" altLang="en-US" dirty="0">
                <a:latin typeface="+mj-lt"/>
              </a:rPr>
              <a:t>outpatient care</a:t>
            </a:r>
          </a:p>
          <a:p>
            <a:pPr marL="609417" indent="-609417">
              <a:buClr>
                <a:srgbClr val="00173B"/>
              </a:buClr>
              <a:buFont typeface="Calibri" panose="020F0502020204030204" pitchFamily="34" charset="0"/>
              <a:buAutoNum type="arabicPeriod"/>
              <a:defRPr/>
            </a:pPr>
            <a:r>
              <a:rPr lang="en-GB" altLang="en-US" dirty="0">
                <a:latin typeface="+mj-lt"/>
              </a:rPr>
              <a:t>Help reduce outpatient waiting times (</a:t>
            </a:r>
            <a:r>
              <a:rPr lang="en-GB" altLang="en-US" b="1" dirty="0">
                <a:solidFill>
                  <a:srgbClr val="C00000"/>
                </a:solidFill>
                <a:latin typeface="+mj-lt"/>
              </a:rPr>
              <a:t>using phone clinics</a:t>
            </a:r>
            <a:r>
              <a:rPr lang="en-GB" altLang="en-US" dirty="0">
                <a:latin typeface="+mj-lt"/>
              </a:rPr>
              <a:t>)</a:t>
            </a:r>
          </a:p>
          <a:p>
            <a:pPr marL="609417" indent="-609417">
              <a:buClr>
                <a:srgbClr val="00173B"/>
              </a:buClr>
              <a:buFont typeface="Calibri" panose="020F0502020204030204" pitchFamily="34" charset="0"/>
              <a:buAutoNum type="arabicPeriod"/>
              <a:defRPr/>
            </a:pPr>
            <a:r>
              <a:rPr lang="en-GB" altLang="en-US" dirty="0">
                <a:latin typeface="+mj-lt"/>
              </a:rPr>
              <a:t>Empower and educate patients to become experts in their condition (</a:t>
            </a:r>
            <a:r>
              <a:rPr lang="en-GB" altLang="en-US" b="1" dirty="0">
                <a:solidFill>
                  <a:srgbClr val="C00000"/>
                </a:solidFill>
                <a:latin typeface="+mj-lt"/>
              </a:rPr>
              <a:t>more</a:t>
            </a:r>
            <a:r>
              <a:rPr lang="en-GB" altLang="en-US" dirty="0">
                <a:latin typeface="+mj-lt"/>
              </a:rPr>
              <a:t> </a:t>
            </a:r>
            <a:r>
              <a:rPr lang="en-GB" altLang="en-US" b="1" dirty="0">
                <a:solidFill>
                  <a:srgbClr val="C00000"/>
                </a:solidFill>
                <a:latin typeface="+mj-lt"/>
              </a:rPr>
              <a:t>than ever now</a:t>
            </a:r>
            <a:r>
              <a:rPr lang="en-GB" altLang="en-US" dirty="0">
                <a:latin typeface="+mj-lt"/>
              </a:rPr>
              <a:t>)</a:t>
            </a:r>
          </a:p>
          <a:p>
            <a:pPr marL="609417" indent="-609417">
              <a:buClr>
                <a:srgbClr val="00173B"/>
              </a:buClr>
              <a:buFont typeface="Calibri" panose="020F0502020204030204" pitchFamily="34" charset="0"/>
              <a:buAutoNum type="arabicPeriod"/>
              <a:defRPr/>
            </a:pPr>
            <a:r>
              <a:rPr lang="en-GB" altLang="en-US" dirty="0">
                <a:latin typeface="+mj-lt"/>
              </a:rPr>
              <a:t>Integrate health and social care</a:t>
            </a:r>
          </a:p>
          <a:p>
            <a:pPr marL="609417" indent="-609417">
              <a:buClr>
                <a:srgbClr val="00173B"/>
              </a:buClr>
              <a:buFont typeface="Calibri" panose="020F0502020204030204" pitchFamily="34" charset="0"/>
              <a:buAutoNum type="arabicPeriod"/>
              <a:defRPr/>
            </a:pPr>
            <a:r>
              <a:rPr lang="en-GB" altLang="en-US" dirty="0">
                <a:latin typeface="+mj-lt"/>
              </a:rPr>
              <a:t>Educate health and social care professionals about Parkinson's along the patient’s care pathway </a:t>
            </a:r>
            <a:r>
              <a:rPr lang="en-GB" altLang="en-US" b="1" dirty="0">
                <a:solidFill>
                  <a:srgbClr val="C00000"/>
                </a:solidFill>
                <a:latin typeface="+mj-lt"/>
              </a:rPr>
              <a:t>remotely</a:t>
            </a:r>
            <a:endParaRPr lang="en-GB" altLang="en-US" dirty="0">
              <a:latin typeface="+mj-lt"/>
            </a:endParaRPr>
          </a:p>
          <a:p>
            <a:pPr marL="609417" indent="-609417">
              <a:buClr>
                <a:srgbClr val="0070C0"/>
              </a:buClr>
              <a:buFont typeface="Calibri" panose="020F0502020204030204" pitchFamily="34" charset="0"/>
              <a:buAutoNum type="arabicPeriod"/>
              <a:defRPr/>
            </a:pPr>
            <a:endParaRPr lang="en-GB" altLang="en-US" sz="3199" dirty="0">
              <a:latin typeface="+mj-lt"/>
            </a:endParaRPr>
          </a:p>
          <a:p>
            <a:pPr marL="0" indent="0">
              <a:buClr>
                <a:srgbClr val="0070C0"/>
              </a:buClr>
              <a:buNone/>
              <a:defRPr/>
            </a:pPr>
            <a:r>
              <a:rPr lang="en-GB" altLang="en-US" sz="3199" dirty="0">
                <a:latin typeface="+mj-lt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984C21-20DB-429F-B38C-617495470AD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64454" y="6388463"/>
            <a:ext cx="406684" cy="40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05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748" y="332656"/>
            <a:ext cx="11953327" cy="648072"/>
          </a:xfrm>
        </p:spPr>
        <p:txBody>
          <a:bodyPr/>
          <a:lstStyle/>
          <a:p>
            <a:pPr algn="ctr"/>
            <a:r>
              <a:rPr lang="en-GB" b="1" dirty="0"/>
              <a:t>Parkinson’s service – Nurse led clinics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860" y="1196752"/>
            <a:ext cx="10513168" cy="5256584"/>
          </a:xfrm>
        </p:spPr>
        <p:txBody>
          <a:bodyPr>
            <a:normAutofit fontScale="40000" lnSpcReduction="20000"/>
          </a:bodyPr>
          <a:lstStyle/>
          <a:p>
            <a:r>
              <a:rPr lang="en-GB" sz="5900" b="1" dirty="0">
                <a:solidFill>
                  <a:srgbClr val="C00000"/>
                </a:solidFill>
              </a:rPr>
              <a:t>Work within your competency</a:t>
            </a:r>
          </a:p>
          <a:p>
            <a:r>
              <a:rPr lang="en-GB" sz="5900" dirty="0"/>
              <a:t>Using phone consultation template</a:t>
            </a:r>
          </a:p>
          <a:p>
            <a:r>
              <a:rPr lang="en-GB" sz="5900" dirty="0"/>
              <a:t>Video link consultation (</a:t>
            </a:r>
            <a:r>
              <a:rPr lang="en-GB" sz="5900" b="1" dirty="0">
                <a:solidFill>
                  <a:srgbClr val="C00000"/>
                </a:solidFill>
              </a:rPr>
              <a:t>ensure secure platform</a:t>
            </a:r>
            <a:r>
              <a:rPr lang="en-GB" sz="5900" dirty="0"/>
              <a:t>)</a:t>
            </a:r>
          </a:p>
          <a:p>
            <a:r>
              <a:rPr lang="en-GB" sz="5900" dirty="0"/>
              <a:t>If you have been redeployed (</a:t>
            </a:r>
            <a:r>
              <a:rPr lang="en-GB" sz="5900" b="1" dirty="0">
                <a:solidFill>
                  <a:srgbClr val="C00000"/>
                </a:solidFill>
              </a:rPr>
              <a:t>cancelled clinics, phone calls , new referrals</a:t>
            </a:r>
            <a:r>
              <a:rPr lang="en-GB" sz="5900" dirty="0"/>
              <a:t>)</a:t>
            </a:r>
          </a:p>
          <a:p>
            <a:r>
              <a:rPr lang="en-GB" sz="5900" dirty="0"/>
              <a:t>Location of clinics and maintaining quit and privacy and confidentiality while maintaining social distancing</a:t>
            </a:r>
          </a:p>
          <a:p>
            <a:r>
              <a:rPr lang="en-GB" sz="5900" dirty="0"/>
              <a:t>Check that you have the admin support you need</a:t>
            </a:r>
          </a:p>
          <a:p>
            <a:r>
              <a:rPr lang="en-GB" sz="5900" dirty="0"/>
              <a:t>Ensure patients are aware of latest update re Covid-19</a:t>
            </a:r>
          </a:p>
          <a:p>
            <a:r>
              <a:rPr lang="en-GB" sz="5900" b="1" dirty="0">
                <a:solidFill>
                  <a:srgbClr val="C00000"/>
                </a:solidFill>
              </a:rPr>
              <a:t>Remember safeguarding</a:t>
            </a:r>
          </a:p>
          <a:p>
            <a:r>
              <a:rPr lang="en-GB" sz="5900" dirty="0"/>
              <a:t>Referring patients and carers to </a:t>
            </a:r>
            <a:r>
              <a:rPr lang="en-GB" sz="5900" b="1" dirty="0">
                <a:solidFill>
                  <a:srgbClr val="C00000"/>
                </a:solidFill>
              </a:rPr>
              <a:t>Parkinson’s UK website</a:t>
            </a:r>
          </a:p>
          <a:p>
            <a:r>
              <a:rPr lang="en-GB" sz="5900" dirty="0"/>
              <a:t>Research other than COVID-19-related </a:t>
            </a:r>
            <a:r>
              <a:rPr lang="en-GB" sz="5900" b="1" dirty="0">
                <a:solidFill>
                  <a:srgbClr val="C00000"/>
                </a:solidFill>
              </a:rPr>
              <a:t>still suspended</a:t>
            </a:r>
            <a:r>
              <a:rPr lang="en-GB" sz="5900" dirty="0"/>
              <a:t>.</a:t>
            </a:r>
            <a:endParaRPr lang="en-GB" sz="59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41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arketing 16x9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marketing glass cube presentation (widescreen).potx" id="{454792B9-F7C6-4CDD-89A0-89451A081408}" vid="{E847D748-0CA0-4BC8-838F-3216ECA80016}"/>
    </a:ext>
  </a:extLst>
</a:theme>
</file>

<file path=ppt/theme/theme2.xml><?xml version="1.0" encoding="utf-8"?>
<a:theme xmlns:a="http://schemas.openxmlformats.org/drawingml/2006/main" name="Office Them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tf02801084</Template>
  <TotalTime>556</TotalTime>
  <Words>769</Words>
  <Application>Microsoft Office PowerPoint</Application>
  <PresentationFormat>Custom</PresentationFormat>
  <Paragraphs>92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Corbel</vt:lpstr>
      <vt:lpstr>Wingdings</vt:lpstr>
      <vt:lpstr>Marketing 16x9</vt:lpstr>
      <vt:lpstr>PD Nurse Specialist service during COVID-19 pandemic</vt:lpstr>
      <vt:lpstr>Happy Nurses’ Day! </vt:lpstr>
      <vt:lpstr>PowerPoint Presentation</vt:lpstr>
      <vt:lpstr>PowerPoint Presentation</vt:lpstr>
      <vt:lpstr>How to resume PD service  when lookdown is  gradually lifted?</vt:lpstr>
      <vt:lpstr>Advanced therapies – steps forward?</vt:lpstr>
      <vt:lpstr>PowerPoint Presentation</vt:lpstr>
      <vt:lpstr>7 KEY PDNS INTERVENTIONS</vt:lpstr>
      <vt:lpstr>Parkinson’s service – Nurse led clinics</vt:lpstr>
      <vt:lpstr>In the Community- Home visits</vt:lpstr>
      <vt:lpstr>PowerPoint Presentation</vt:lpstr>
      <vt:lpstr>Next week’s agenda</vt:lpstr>
    </vt:vector>
  </TitlesOfParts>
  <Company>King's College Hospital NHS Foundation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 Nurse Specialist service during COVID-19 pandemic</dc:title>
  <dc:creator>Podlewska, Aleksandra</dc:creator>
  <cp:lastModifiedBy>Joseph Curell</cp:lastModifiedBy>
  <cp:revision>41</cp:revision>
  <dcterms:created xsi:type="dcterms:W3CDTF">2020-03-30T11:26:48Z</dcterms:created>
  <dcterms:modified xsi:type="dcterms:W3CDTF">2020-07-06T22:04:05Z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