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64" r:id="rId4"/>
    <p:sldId id="265" r:id="rId5"/>
    <p:sldId id="279" r:id="rId6"/>
    <p:sldId id="280" r:id="rId7"/>
    <p:sldId id="282" r:id="rId8"/>
    <p:sldId id="256" r:id="rId9"/>
    <p:sldId id="283" r:id="rId10"/>
    <p:sldId id="259" r:id="rId11"/>
    <p:sldId id="284" r:id="rId12"/>
    <p:sldId id="285" r:id="rId13"/>
    <p:sldId id="287" r:id="rId14"/>
    <p:sldId id="289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>
        <p:scale>
          <a:sx n="90" d="100"/>
          <a:sy n="90" d="100"/>
        </p:scale>
        <p:origin x="-1410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E9F8D76-16AD-40F8-9B46-76914CF14DB3}" type="datetimeFigureOut">
              <a:rPr lang="sv-SE" smtClean="0"/>
              <a:pPr/>
              <a:t>2013-06-19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1DF1106-9BD2-4C5E-8034-2BBF5B11AE4C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per.almqvist@ki.s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cap="small" dirty="0" smtClean="0"/>
              <a:t>The </a:t>
            </a:r>
            <a:r>
              <a:rPr lang="sv-SE" cap="small" dirty="0"/>
              <a:t>Neurosurgery </a:t>
            </a:r>
            <a:r>
              <a:rPr lang="sv-SE" cap="small" dirty="0" smtClean="0"/>
              <a:t/>
            </a:r>
            <a:br>
              <a:rPr lang="sv-SE" cap="small" dirty="0" smtClean="0"/>
            </a:br>
            <a:r>
              <a:rPr lang="sv-SE" cap="small" dirty="0" smtClean="0"/>
              <a:t>SIG Meeting </a:t>
            </a:r>
            <a:endParaRPr lang="sv-SE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Sydney 2013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19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cap="small" dirty="0" smtClean="0"/>
              <a:t>Complications of DBS surgery for PD</a:t>
            </a:r>
            <a:endParaRPr lang="sv-SE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Nature and incidence of complications</a:t>
            </a:r>
          </a:p>
          <a:p>
            <a:endParaRPr lang="sv-SE" sz="900" dirty="0" smtClean="0"/>
          </a:p>
          <a:p>
            <a:r>
              <a:rPr lang="sv-SE" sz="2800" dirty="0" smtClean="0"/>
              <a:t>Severity and outcome of adverse events</a:t>
            </a:r>
          </a:p>
          <a:p>
            <a:endParaRPr lang="sv-SE" sz="900" dirty="0" smtClean="0"/>
          </a:p>
          <a:p>
            <a:r>
              <a:rPr lang="sv-SE" sz="2800" dirty="0" smtClean="0"/>
              <a:t>Association of AEs with:</a:t>
            </a:r>
          </a:p>
          <a:p>
            <a:pPr lvl="1"/>
            <a:r>
              <a:rPr lang="sv-SE" sz="2400" dirty="0" smtClean="0"/>
              <a:t>Patient demography</a:t>
            </a:r>
          </a:p>
          <a:p>
            <a:pPr lvl="1"/>
            <a:r>
              <a:rPr lang="sv-SE" sz="2400" dirty="0"/>
              <a:t>C</a:t>
            </a:r>
            <a:r>
              <a:rPr lang="sv-SE" sz="2400" dirty="0" smtClean="0"/>
              <a:t>linical status</a:t>
            </a:r>
          </a:p>
          <a:p>
            <a:pPr lvl="1"/>
            <a:r>
              <a:rPr lang="sv-SE" sz="2400" dirty="0" smtClean="0"/>
              <a:t>Concomitant medications</a:t>
            </a:r>
          </a:p>
          <a:p>
            <a:pPr lvl="1"/>
            <a:r>
              <a:rPr lang="sv-SE" sz="2400" dirty="0" smtClean="0"/>
              <a:t>Surgical target and procedure</a:t>
            </a:r>
          </a:p>
          <a:p>
            <a:pPr lvl="1"/>
            <a:r>
              <a:rPr lang="sv-SE" sz="2400" dirty="0" smtClean="0"/>
              <a:t>Hardware</a:t>
            </a:r>
          </a:p>
          <a:p>
            <a:pPr lvl="1"/>
            <a:r>
              <a:rPr lang="sv-SE" sz="2400" dirty="0" smtClean="0"/>
              <a:t>Stimulation parameters</a:t>
            </a:r>
          </a:p>
        </p:txBody>
      </p:sp>
    </p:spTree>
    <p:extLst>
      <p:ext uri="{BB962C8B-B14F-4D97-AF65-F5344CB8AC3E}">
        <p14:creationId xmlns:p14="http://schemas.microsoft.com/office/powerpoint/2010/main" val="110131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 smtClean="0"/>
              <a:t>Proposal for Pilot Test</a:t>
            </a:r>
            <a:endParaRPr lang="sv-SE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world-wide epidemiological clinical trial to:</a:t>
            </a:r>
          </a:p>
          <a:p>
            <a:pPr lvl="1"/>
            <a:r>
              <a:rPr lang="sv-SE" dirty="0" smtClean="0"/>
              <a:t>Test the utility of the CDISC data standards for complications associated with DBS surgery</a:t>
            </a:r>
          </a:p>
          <a:p>
            <a:pPr lvl="1"/>
            <a:r>
              <a:rPr lang="sv-SE" dirty="0" smtClean="0"/>
              <a:t>Explore the data for associations between various clinical parameters and the incidence of adverse events</a:t>
            </a:r>
          </a:p>
          <a:p>
            <a:pPr marL="274320" lvl="1" indent="0">
              <a:buNone/>
            </a:pPr>
            <a:endParaRPr lang="sv-SE" dirty="0"/>
          </a:p>
          <a:p>
            <a:r>
              <a:rPr lang="sv-SE" dirty="0" smtClean="0"/>
              <a:t>Participating sites to enroll all consecutive patients undergoing DBS over a 1 year period </a:t>
            </a:r>
          </a:p>
          <a:p>
            <a:endParaRPr lang="sv-SE" dirty="0"/>
          </a:p>
          <a:p>
            <a:r>
              <a:rPr lang="sv-SE" dirty="0" smtClean="0"/>
              <a:t>Planned deliverables</a:t>
            </a:r>
          </a:p>
          <a:p>
            <a:pPr lvl="1"/>
            <a:r>
              <a:rPr lang="sv-SE" dirty="0" smtClean="0"/>
              <a:t>Meeting presentations</a:t>
            </a:r>
          </a:p>
          <a:p>
            <a:pPr lvl="1"/>
            <a:r>
              <a:rPr lang="sv-SE" dirty="0" smtClean="0"/>
              <a:t>Publication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8841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/>
              <a:t>Proposal for Pilot </a:t>
            </a:r>
            <a:r>
              <a:rPr lang="sv-SE" cap="small" dirty="0" smtClean="0"/>
              <a:t>Test (cont’d)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Next steps:</a:t>
            </a:r>
          </a:p>
          <a:p>
            <a:pPr marL="0" indent="0">
              <a:buNone/>
            </a:pP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Identify interested clinical trial sites world-wide</a:t>
            </a:r>
          </a:p>
          <a:p>
            <a:pPr lvl="2"/>
            <a:r>
              <a:rPr lang="sv-SE" dirty="0" smtClean="0"/>
              <a:t>Each site to be responsible for local EC/IRB submission and </a:t>
            </a:r>
            <a:br>
              <a:rPr lang="sv-SE" dirty="0" smtClean="0"/>
            </a:br>
            <a:r>
              <a:rPr lang="sv-SE" dirty="0" smtClean="0"/>
              <a:t>associated study costs</a:t>
            </a:r>
          </a:p>
          <a:p>
            <a:pPr lvl="1"/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Seek research funding to support centralized data collection and analysis</a:t>
            </a:r>
          </a:p>
          <a:p>
            <a:pPr lvl="2"/>
            <a:r>
              <a:rPr lang="sv-SE" dirty="0" smtClean="0"/>
              <a:t>eCRF, data management and analysis</a:t>
            </a:r>
          </a:p>
          <a:p>
            <a:pPr marL="457200" indent="-457200">
              <a:buFont typeface="+mj-lt"/>
              <a:buAutoNum type="arabicPeriod"/>
            </a:pPr>
            <a:endParaRPr lang="sv-SE" dirty="0" smtClean="0"/>
          </a:p>
          <a:p>
            <a:pPr marL="457200" indent="-457200">
              <a:buFont typeface="+mj-lt"/>
              <a:buAutoNum type="arabicPeriod"/>
            </a:pPr>
            <a:r>
              <a:rPr lang="sv-SE" dirty="0" smtClean="0"/>
              <a:t>Protocol development</a:t>
            </a:r>
          </a:p>
          <a:p>
            <a:pPr marL="457200" indent="-457200">
              <a:buFont typeface="+mj-lt"/>
              <a:buAutoNum type="arabicPeriod"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689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 smtClean="0"/>
              <a:t>SIG Website</a:t>
            </a:r>
            <a:endParaRPr lang="sv-SE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New content!</a:t>
            </a:r>
          </a:p>
          <a:p>
            <a:pPr lvl="1"/>
            <a:r>
              <a:rPr lang="sv-SE" dirty="0" smtClean="0"/>
              <a:t>Interactive space for members to discuss patient cases</a:t>
            </a:r>
          </a:p>
          <a:p>
            <a:pPr lvl="1"/>
            <a:r>
              <a:rPr lang="sv-SE" dirty="0" smtClean="0"/>
              <a:t>Updates to the section on future treatments</a:t>
            </a:r>
          </a:p>
          <a:p>
            <a:pPr lvl="1"/>
            <a:endParaRPr lang="sv-SE" dirty="0"/>
          </a:p>
          <a:p>
            <a:r>
              <a:rPr lang="sv-SE" dirty="0" smtClean="0"/>
              <a:t>Any volunteers?</a:t>
            </a:r>
          </a:p>
          <a:p>
            <a:pPr lvl="1"/>
            <a:r>
              <a:rPr lang="sv-SE" dirty="0" smtClean="0"/>
              <a:t>Authors will be recognized on the website</a:t>
            </a:r>
          </a:p>
          <a:p>
            <a:pPr lvl="1"/>
            <a:r>
              <a:rPr lang="sv-SE" dirty="0" smtClean="0"/>
              <a:t>A nice opportunity for residents to show their interest in the field</a:t>
            </a:r>
          </a:p>
          <a:p>
            <a:pPr lvl="1"/>
            <a:endParaRPr lang="sv-SE" dirty="0"/>
          </a:p>
          <a:p>
            <a:r>
              <a:rPr lang="sv-SE" dirty="0" smtClean="0"/>
              <a:t>Please contact me with suggestions for content at </a:t>
            </a:r>
            <a:br>
              <a:rPr lang="sv-SE" dirty="0" smtClean="0"/>
            </a:br>
            <a:r>
              <a:rPr lang="sv-SE" b="1" dirty="0" smtClean="0">
                <a:solidFill>
                  <a:schemeClr val="accent5">
                    <a:lumMod val="75000"/>
                  </a:schemeClr>
                </a:solidFill>
                <a:hlinkClick r:id="rId2"/>
              </a:rPr>
              <a:t>per.almqvist@ki.se</a:t>
            </a:r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sv-SE" b="1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9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 smtClean="0"/>
              <a:t>MDS in Stockholm 2014</a:t>
            </a:r>
            <a:endParaRPr lang="sv-SE" cap="small" dirty="0"/>
          </a:p>
        </p:txBody>
      </p:sp>
      <p:pic>
        <p:nvPicPr>
          <p:cNvPr id="1028" name="Picture 4" descr="Skeppsholmen isl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32789"/>
            <a:ext cx="7596844" cy="506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5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 smtClean="0"/>
              <a:t>Agenda</a:t>
            </a:r>
            <a:endParaRPr lang="sv-SE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525963"/>
          </a:xfrm>
        </p:spPr>
        <p:txBody>
          <a:bodyPr>
            <a:normAutofit fontScale="25000" lnSpcReduction="20000"/>
          </a:bodyPr>
          <a:lstStyle/>
          <a:p>
            <a:r>
              <a:rPr lang="en-US" sz="9600" b="1" dirty="0"/>
              <a:t>N</a:t>
            </a:r>
            <a:r>
              <a:rPr lang="en-US" sz="9600" b="1" dirty="0" smtClean="0"/>
              <a:t>eurosurgical topics for the MDS meeting in 2014</a:t>
            </a:r>
            <a:endParaRPr lang="en-US" sz="9600" b="1" dirty="0"/>
          </a:p>
          <a:p>
            <a:pPr lvl="1"/>
            <a:r>
              <a:rPr lang="en-US" sz="8000" dirty="0" smtClean="0"/>
              <a:t>Symposium </a:t>
            </a:r>
            <a:r>
              <a:rPr lang="en-US" sz="8000" dirty="0"/>
              <a:t>title</a:t>
            </a:r>
          </a:p>
          <a:p>
            <a:pPr lvl="1"/>
            <a:r>
              <a:rPr lang="en-US" sz="8000" dirty="0" smtClean="0"/>
              <a:t>Suggested </a:t>
            </a:r>
            <a:r>
              <a:rPr lang="en-US" sz="8000" dirty="0"/>
              <a:t>Session Chair</a:t>
            </a:r>
          </a:p>
          <a:p>
            <a:pPr lvl="1"/>
            <a:r>
              <a:rPr lang="en-US" sz="8000" dirty="0" smtClean="0"/>
              <a:t>The </a:t>
            </a:r>
            <a:r>
              <a:rPr lang="en-US" sz="8000" dirty="0"/>
              <a:t>names of 3 possible speakers</a:t>
            </a:r>
          </a:p>
          <a:p>
            <a:pPr lvl="1"/>
            <a:r>
              <a:rPr lang="en-US" sz="8000" dirty="0" smtClean="0"/>
              <a:t>Tentative </a:t>
            </a:r>
            <a:r>
              <a:rPr lang="en-US" sz="8000" dirty="0"/>
              <a:t>presentation titles for each speaker </a:t>
            </a:r>
          </a:p>
          <a:p>
            <a:pPr marL="0" indent="0">
              <a:buNone/>
            </a:pPr>
            <a:r>
              <a:rPr lang="en-US" sz="6400" dirty="0" smtClean="0"/>
              <a:t> </a:t>
            </a:r>
            <a:endParaRPr lang="en-US" sz="6400" dirty="0"/>
          </a:p>
          <a:p>
            <a:r>
              <a:rPr lang="en-US" sz="9600" b="1" dirty="0"/>
              <a:t>Review of the actions from last year´s Neurosurgical SIG´s meeting</a:t>
            </a:r>
          </a:p>
          <a:p>
            <a:pPr marL="0" indent="0">
              <a:buNone/>
            </a:pPr>
            <a:endParaRPr lang="en-US" sz="9600" b="1" dirty="0"/>
          </a:p>
          <a:p>
            <a:r>
              <a:rPr lang="en-US" sz="9600" b="1" dirty="0" smtClean="0"/>
              <a:t>Review </a:t>
            </a:r>
            <a:r>
              <a:rPr lang="en-US" sz="9600" b="1" dirty="0"/>
              <a:t>of </a:t>
            </a:r>
            <a:r>
              <a:rPr lang="en-US" sz="9600" b="1" dirty="0" smtClean="0"/>
              <a:t>NINDS </a:t>
            </a:r>
            <a:r>
              <a:rPr lang="en-US" sz="9600" b="1" dirty="0"/>
              <a:t>common data elements for DBS studies (CDISC)</a:t>
            </a:r>
          </a:p>
          <a:p>
            <a:pPr marL="0" indent="0">
              <a:buNone/>
            </a:pPr>
            <a:endParaRPr lang="en-US" sz="9600" dirty="0"/>
          </a:p>
          <a:p>
            <a:r>
              <a:rPr lang="en-US" sz="9600" b="1" dirty="0" smtClean="0"/>
              <a:t>The </a:t>
            </a:r>
            <a:r>
              <a:rPr lang="en-US" sz="9600" b="1" dirty="0"/>
              <a:t>SIG website</a:t>
            </a:r>
          </a:p>
          <a:p>
            <a:pPr marL="0" indent="0">
              <a:buNone/>
            </a:pPr>
            <a:endParaRPr lang="en-US" sz="9600" dirty="0"/>
          </a:p>
          <a:p>
            <a:r>
              <a:rPr lang="en-US" sz="9600" b="1" dirty="0" smtClean="0"/>
              <a:t>Any other </a:t>
            </a:r>
            <a:r>
              <a:rPr lang="en-US" sz="9600" b="1" dirty="0"/>
              <a:t>business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469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07288" cy="990600"/>
          </a:xfrm>
        </p:spPr>
        <p:txBody>
          <a:bodyPr>
            <a:normAutofit/>
          </a:bodyPr>
          <a:lstStyle/>
          <a:p>
            <a:r>
              <a:rPr lang="sv-SE" cap="small" dirty="0"/>
              <a:t>Suggested Parallel Session </a:t>
            </a:r>
            <a:r>
              <a:rPr lang="sv-SE" cap="small" dirty="0" smtClean="0"/>
              <a:t>1 </a:t>
            </a:r>
            <a:endParaRPr lang="sv-SE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b="1" dirty="0" smtClean="0"/>
              <a:t>Deep brain lesioning – Back to the future</a:t>
            </a:r>
          </a:p>
          <a:p>
            <a:pPr marL="0" indent="0">
              <a:buNone/>
            </a:pPr>
            <a:r>
              <a:rPr lang="sv-SE" sz="2000" dirty="0" smtClean="0"/>
              <a:t>Chair: Marwan Hariz, Andres Lozano</a:t>
            </a:r>
            <a:endParaRPr lang="sv-SE" sz="2000" dirty="0"/>
          </a:p>
          <a:p>
            <a:pPr lvl="1"/>
            <a:endParaRPr lang="sv-SE" sz="1400" dirty="0" smtClean="0"/>
          </a:p>
          <a:p>
            <a:pPr marL="0" indent="0">
              <a:buNone/>
            </a:pPr>
            <a:r>
              <a:rPr lang="sv-SE" sz="2000" i="1" dirty="0" smtClean="0"/>
              <a:t>Is there still a role for thermo-lesioning in </a:t>
            </a:r>
            <a:r>
              <a:rPr lang="sv-SE" sz="2000" i="1" dirty="0"/>
              <a:t>movement </a:t>
            </a:r>
            <a:r>
              <a:rPr lang="sv-SE" sz="2000" i="1" dirty="0" smtClean="0"/>
              <a:t>disorders?</a:t>
            </a:r>
            <a:endParaRPr lang="sv-SE" sz="2000" i="1" dirty="0"/>
          </a:p>
          <a:p>
            <a:pPr lvl="1"/>
            <a:r>
              <a:rPr lang="sv-SE" sz="1800" dirty="0"/>
              <a:t>Robert Gross, </a:t>
            </a:r>
            <a:r>
              <a:rPr lang="sv-SE" sz="1800" dirty="0" smtClean="0"/>
              <a:t>Atlanta, Georgia, USA</a:t>
            </a:r>
          </a:p>
          <a:p>
            <a:pPr lvl="1"/>
            <a:r>
              <a:rPr lang="sv-SE" sz="1600" i="1" dirty="0" smtClean="0"/>
              <a:t>Alternate Speaker</a:t>
            </a:r>
            <a:r>
              <a:rPr lang="sv-SE" sz="1600" dirty="0" smtClean="0"/>
              <a:t>: Marwan Hariz, London, UK</a:t>
            </a:r>
          </a:p>
          <a:p>
            <a:endParaRPr lang="sv-SE" sz="1100" dirty="0" smtClean="0"/>
          </a:p>
          <a:p>
            <a:pPr marL="0" indent="0">
              <a:buNone/>
            </a:pPr>
            <a:r>
              <a:rPr lang="sv-SE" sz="2000" i="1" dirty="0" smtClean="0"/>
              <a:t>Gammaknife thalamotomy for tremor</a:t>
            </a:r>
          </a:p>
          <a:p>
            <a:pPr lvl="1"/>
            <a:r>
              <a:rPr lang="sv-SE" sz="1800" dirty="0" smtClean="0"/>
              <a:t>Jean Regis, Marseille, France</a:t>
            </a:r>
          </a:p>
          <a:p>
            <a:pPr lvl="1"/>
            <a:r>
              <a:rPr lang="sv-SE" sz="1600" i="1" dirty="0" smtClean="0"/>
              <a:t>Alternate Speaker</a:t>
            </a:r>
            <a:r>
              <a:rPr lang="sv-SE" sz="1600" dirty="0" smtClean="0"/>
              <a:t>: Douglas Kondziolka, New York, USA</a:t>
            </a:r>
            <a:endParaRPr lang="sv-SE" sz="1600" dirty="0"/>
          </a:p>
          <a:p>
            <a:endParaRPr lang="sv-SE" sz="1100" dirty="0" smtClean="0"/>
          </a:p>
          <a:p>
            <a:pPr marL="0" indent="0">
              <a:buNone/>
            </a:pPr>
            <a:r>
              <a:rPr lang="sv-SE" sz="2000" i="1" dirty="0" smtClean="0"/>
              <a:t>Transcranial MR-guided focused ultrasound thalamotomy for Essential Tremor</a:t>
            </a:r>
            <a:endParaRPr lang="sv-SE" sz="2000" i="1" dirty="0"/>
          </a:p>
          <a:p>
            <a:pPr lvl="1"/>
            <a:r>
              <a:rPr lang="sv-SE" sz="1800" dirty="0" smtClean="0"/>
              <a:t>W. Jeff Elias, Charlottesville, Virginia, USA</a:t>
            </a:r>
          </a:p>
          <a:p>
            <a:pPr lvl="1"/>
            <a:r>
              <a:rPr lang="sv-SE" sz="1600" i="1" dirty="0" smtClean="0"/>
              <a:t>Alternate Speaker</a:t>
            </a:r>
            <a:r>
              <a:rPr lang="sv-SE" sz="1600" dirty="0" smtClean="0"/>
              <a:t>: Andres Lozano, Toronto, Canada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42792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507288" cy="990600"/>
          </a:xfrm>
        </p:spPr>
        <p:txBody>
          <a:bodyPr>
            <a:normAutofit/>
          </a:bodyPr>
          <a:lstStyle/>
          <a:p>
            <a:r>
              <a:rPr lang="sv-SE" cap="small" dirty="0" smtClean="0"/>
              <a:t>Suggested Parallel Session 2</a:t>
            </a:r>
            <a:endParaRPr lang="sv-SE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579296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New tools for understanding </a:t>
            </a:r>
            <a:r>
              <a:rPr lang="en-US" sz="2200" b="1" dirty="0" smtClean="0"/>
              <a:t>the pathophysiology of Parkinson’s Disease</a:t>
            </a:r>
            <a:endParaRPr lang="sv-SE" sz="2200" b="1" dirty="0" smtClean="0"/>
          </a:p>
          <a:p>
            <a:pPr marL="182880" lvl="1"/>
            <a:r>
              <a:rPr lang="sv-SE" sz="1700" dirty="0" smtClean="0"/>
              <a:t>Chair: </a:t>
            </a:r>
            <a:r>
              <a:rPr lang="en-US" sz="1700" dirty="0" err="1"/>
              <a:t>Anatol</a:t>
            </a:r>
            <a:r>
              <a:rPr lang="en-US" sz="1700" dirty="0"/>
              <a:t> </a:t>
            </a:r>
            <a:r>
              <a:rPr lang="en-US" sz="1700" dirty="0" err="1"/>
              <a:t>Kreitzer</a:t>
            </a:r>
            <a:r>
              <a:rPr lang="en-US" sz="1700" dirty="0"/>
              <a:t>, </a:t>
            </a:r>
            <a:r>
              <a:rPr lang="en-US" sz="1700" dirty="0" err="1" smtClean="0"/>
              <a:t>Fiorella</a:t>
            </a:r>
            <a:r>
              <a:rPr lang="en-US" sz="1700" dirty="0" smtClean="0"/>
              <a:t> </a:t>
            </a:r>
            <a:r>
              <a:rPr lang="en-US" sz="1700" dirty="0" err="1"/>
              <a:t>Contarino</a:t>
            </a:r>
            <a:endParaRPr lang="en-US" sz="1700" dirty="0" smtClean="0"/>
          </a:p>
          <a:p>
            <a:pPr marL="0" indent="0">
              <a:buNone/>
            </a:pPr>
            <a:endParaRPr lang="sv-SE" sz="1500" dirty="0" smtClean="0"/>
          </a:p>
          <a:p>
            <a:pPr marL="0" indent="0">
              <a:buNone/>
            </a:pPr>
            <a:r>
              <a:rPr lang="en-US" sz="2200" i="1" dirty="0" err="1" smtClean="0"/>
              <a:t>Optogenetic</a:t>
            </a:r>
            <a:r>
              <a:rPr lang="en-US" sz="2200" i="1" dirty="0" smtClean="0"/>
              <a:t> dissection of basal ganglia circuits</a:t>
            </a:r>
            <a:endParaRPr lang="sv-SE" sz="2200" i="1" dirty="0" smtClean="0"/>
          </a:p>
          <a:p>
            <a:pPr lvl="1"/>
            <a:r>
              <a:rPr lang="en-US" sz="1700" dirty="0" smtClean="0"/>
              <a:t>Karl </a:t>
            </a:r>
            <a:r>
              <a:rPr lang="en-US" sz="1700" dirty="0" err="1" smtClean="0"/>
              <a:t>Deisseroth</a:t>
            </a:r>
            <a:r>
              <a:rPr lang="en-US" sz="1700" dirty="0" smtClean="0"/>
              <a:t>, Stanford, CA, USA</a:t>
            </a:r>
          </a:p>
          <a:p>
            <a:pPr lvl="1"/>
            <a:r>
              <a:rPr lang="en-US" sz="1500" i="1" dirty="0" smtClean="0"/>
              <a:t>Alternate Speaker</a:t>
            </a:r>
            <a:r>
              <a:rPr lang="en-US" sz="1500" dirty="0" smtClean="0"/>
              <a:t>: </a:t>
            </a:r>
            <a:r>
              <a:rPr lang="en-US" sz="1500" dirty="0" err="1"/>
              <a:t>Anatol</a:t>
            </a:r>
            <a:r>
              <a:rPr lang="en-US" sz="1500" dirty="0"/>
              <a:t> </a:t>
            </a:r>
            <a:r>
              <a:rPr lang="en-US" sz="1500" dirty="0" err="1"/>
              <a:t>Kreitzer</a:t>
            </a:r>
            <a:r>
              <a:rPr lang="en-US" sz="1500" dirty="0"/>
              <a:t>, UCSF, CA, </a:t>
            </a:r>
            <a:r>
              <a:rPr lang="en-US" sz="1500" dirty="0" smtClean="0"/>
              <a:t>USA</a:t>
            </a:r>
          </a:p>
          <a:p>
            <a:pPr lvl="1"/>
            <a:endParaRPr lang="en-US" sz="1200" dirty="0" smtClean="0"/>
          </a:p>
          <a:p>
            <a:pPr marL="0" indent="0">
              <a:buNone/>
            </a:pPr>
            <a:r>
              <a:rPr lang="en-US" sz="2200" i="1" dirty="0" smtClean="0"/>
              <a:t>Invasive electrochemical assays for use in human neurosurgery</a:t>
            </a:r>
            <a:endParaRPr lang="sv-SE" sz="2200" i="1" dirty="0" smtClean="0"/>
          </a:p>
          <a:p>
            <a:pPr lvl="1"/>
            <a:r>
              <a:rPr lang="en-US" sz="1700" dirty="0" smtClean="0"/>
              <a:t>Kendall Lee, Mayo Clinic, MN, USA</a:t>
            </a:r>
          </a:p>
          <a:p>
            <a:pPr lvl="1"/>
            <a:r>
              <a:rPr lang="sv-SE" sz="1500" i="1" dirty="0" smtClean="0"/>
              <a:t>Alternate Speaker</a:t>
            </a:r>
            <a:r>
              <a:rPr lang="sv-SE" sz="1500" dirty="0" smtClean="0"/>
              <a:t>:</a:t>
            </a:r>
            <a:r>
              <a:rPr lang="es-ES" sz="1500" dirty="0"/>
              <a:t>Kendall Lee, Mayo </a:t>
            </a:r>
            <a:r>
              <a:rPr lang="es-ES" sz="1500" dirty="0" err="1"/>
              <a:t>Clinic</a:t>
            </a:r>
            <a:r>
              <a:rPr lang="es-ES" sz="1500" dirty="0"/>
              <a:t>, MN, </a:t>
            </a:r>
            <a:r>
              <a:rPr lang="es-ES" sz="1500" dirty="0" smtClean="0"/>
              <a:t>USA</a:t>
            </a:r>
            <a:endParaRPr lang="sv-SE" sz="1500" dirty="0" smtClean="0"/>
          </a:p>
          <a:p>
            <a:pPr lvl="1"/>
            <a:endParaRPr lang="sv-SE" sz="1500" dirty="0" smtClean="0"/>
          </a:p>
          <a:p>
            <a:pPr marL="0" indent="0">
              <a:buNone/>
            </a:pPr>
            <a:r>
              <a:rPr lang="en-US" sz="2200" i="1" dirty="0" smtClean="0"/>
              <a:t>Local </a:t>
            </a:r>
            <a:r>
              <a:rPr lang="en-US" sz="2200" i="1" dirty="0" smtClean="0"/>
              <a:t>field </a:t>
            </a:r>
            <a:r>
              <a:rPr lang="en-US" sz="2200" i="1" dirty="0" smtClean="0"/>
              <a:t>potentials in Parkinson’s disease</a:t>
            </a:r>
          </a:p>
          <a:p>
            <a:pPr lvl="1"/>
            <a:r>
              <a:rPr lang="en-US" sz="1700" dirty="0" err="1" smtClean="0"/>
              <a:t>Fiorella</a:t>
            </a:r>
            <a:r>
              <a:rPr lang="en-US" sz="1700" dirty="0" smtClean="0"/>
              <a:t> </a:t>
            </a:r>
            <a:r>
              <a:rPr lang="en-US" sz="1700" dirty="0" err="1" smtClean="0"/>
              <a:t>Contarino</a:t>
            </a:r>
            <a:r>
              <a:rPr lang="en-US" sz="1700" dirty="0" smtClean="0"/>
              <a:t>, University of Amsterdam, Netherlands</a:t>
            </a:r>
          </a:p>
          <a:p>
            <a:pPr lvl="1"/>
            <a:r>
              <a:rPr lang="en-US" sz="1500" i="1" dirty="0" smtClean="0"/>
              <a:t>Alternate Speaker</a:t>
            </a:r>
            <a:r>
              <a:rPr lang="en-US" sz="1500" dirty="0" smtClean="0"/>
              <a:t>: Philip Starr, UCSF, CA, USA</a:t>
            </a:r>
            <a:endParaRPr lang="en-US" sz="1500" dirty="0"/>
          </a:p>
          <a:p>
            <a:pPr marL="0" indent="0">
              <a:buNone/>
            </a:pPr>
            <a:endParaRPr lang="sv-SE" sz="2800" i="1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0647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 smtClean="0"/>
              <a:t>Suggested Parallel Session 3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6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Ethical issues in DBS </a:t>
            </a:r>
            <a:r>
              <a:rPr lang="en-US" b="1" dirty="0" smtClean="0"/>
              <a:t>surgery</a:t>
            </a:r>
          </a:p>
          <a:p>
            <a:pPr marL="274320" lvl="1" indent="0">
              <a:buNone/>
            </a:pPr>
            <a:r>
              <a:rPr lang="en-US" sz="1800" dirty="0" smtClean="0"/>
              <a:t>Chairpersons: </a:t>
            </a:r>
            <a:r>
              <a:rPr lang="en-US" sz="1800" dirty="0"/>
              <a:t>Jean Pierre </a:t>
            </a:r>
            <a:r>
              <a:rPr lang="en-US" sz="1800" dirty="0" smtClean="0"/>
              <a:t>Lin</a:t>
            </a:r>
            <a:r>
              <a:rPr lang="en-US" sz="1800" dirty="0"/>
              <a:t>, </a:t>
            </a:r>
            <a:r>
              <a:rPr lang="en-US" sz="1800" dirty="0" err="1"/>
              <a:t>Björn</a:t>
            </a:r>
            <a:r>
              <a:rPr lang="en-US" sz="1800" dirty="0"/>
              <a:t> Schmitz-</a:t>
            </a:r>
            <a:r>
              <a:rPr lang="en-US" sz="1800" dirty="0" err="1"/>
              <a:t>Luhn</a:t>
            </a:r>
            <a:endParaRPr lang="en-US" sz="1800" dirty="0" smtClean="0"/>
          </a:p>
          <a:p>
            <a:pPr marL="274320" lvl="1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2000" i="1" dirty="0" smtClean="0"/>
              <a:t>Are there age limits for DBS?</a:t>
            </a:r>
            <a:endParaRPr lang="en-US" sz="2000" i="1" dirty="0"/>
          </a:p>
          <a:p>
            <a:pPr lvl="1"/>
            <a:r>
              <a:rPr lang="en-US" sz="1800" dirty="0"/>
              <a:t>Jean Pierre </a:t>
            </a:r>
            <a:r>
              <a:rPr lang="en-US" sz="1800" dirty="0" smtClean="0"/>
              <a:t>Lin, King’s College Hospital, London, UK</a:t>
            </a:r>
          </a:p>
          <a:p>
            <a:pPr lvl="1"/>
            <a:r>
              <a:rPr lang="en-US" sz="1600" i="1" dirty="0" smtClean="0"/>
              <a:t>Alternate Speaker: </a:t>
            </a:r>
            <a:r>
              <a:rPr lang="it-IT" sz="1600" dirty="0"/>
              <a:t>Ludvic Zrinzo, Queen Square, London, UK</a:t>
            </a:r>
          </a:p>
          <a:p>
            <a:pPr lvl="1"/>
            <a:endParaRPr lang="en-US" sz="1200" dirty="0" smtClean="0"/>
          </a:p>
          <a:p>
            <a:pPr marL="0" indent="0">
              <a:buNone/>
            </a:pPr>
            <a:r>
              <a:rPr lang="en-US" sz="2000" i="1" dirty="0" smtClean="0"/>
              <a:t>Law </a:t>
            </a:r>
            <a:r>
              <a:rPr lang="en-US" sz="2000" i="1" dirty="0"/>
              <a:t>and ethics of deep brain stimulation</a:t>
            </a:r>
          </a:p>
          <a:p>
            <a:pPr lvl="1"/>
            <a:r>
              <a:rPr lang="en-US" sz="1800" dirty="0" err="1"/>
              <a:t>Björn</a:t>
            </a:r>
            <a:r>
              <a:rPr lang="en-US" sz="1800" dirty="0"/>
              <a:t> Schmitz-</a:t>
            </a:r>
            <a:r>
              <a:rPr lang="en-US" sz="1800" dirty="0" err="1"/>
              <a:t>Luhn</a:t>
            </a:r>
            <a:r>
              <a:rPr lang="en-US" sz="1800" dirty="0"/>
              <a:t>, Cologne, </a:t>
            </a:r>
            <a:r>
              <a:rPr lang="en-US" sz="1800" dirty="0" smtClean="0"/>
              <a:t>Germany</a:t>
            </a:r>
          </a:p>
          <a:p>
            <a:pPr lvl="1"/>
            <a:r>
              <a:rPr lang="en-US" sz="1600" i="1" dirty="0" smtClean="0"/>
              <a:t>Alternate Speaker</a:t>
            </a:r>
            <a:r>
              <a:rPr lang="en-US" sz="1600" dirty="0"/>
              <a:t>: </a:t>
            </a:r>
            <a:r>
              <a:rPr lang="en-US" sz="1600" dirty="0" smtClean="0"/>
              <a:t>Christian </a:t>
            </a:r>
            <a:r>
              <a:rPr lang="en-US" sz="1600" dirty="0" err="1" smtClean="0"/>
              <a:t>Katzenmeier</a:t>
            </a:r>
            <a:r>
              <a:rPr lang="en-US" sz="1600" dirty="0" smtClean="0"/>
              <a:t>, Cologne, Germany</a:t>
            </a:r>
          </a:p>
          <a:p>
            <a:pPr lvl="1"/>
            <a:endParaRPr lang="en-US" sz="1200" dirty="0" smtClean="0"/>
          </a:p>
          <a:p>
            <a:pPr marL="0" indent="0">
              <a:buNone/>
            </a:pPr>
            <a:r>
              <a:rPr lang="en-US" sz="2000" i="1" dirty="0" err="1" smtClean="0"/>
              <a:t>Neuroethical</a:t>
            </a:r>
            <a:r>
              <a:rPr lang="en-US" sz="2000" i="1" dirty="0" smtClean="0"/>
              <a:t> </a:t>
            </a:r>
            <a:r>
              <a:rPr lang="en-US" sz="2000" i="1" dirty="0"/>
              <a:t>principles of deep-brain stimulation</a:t>
            </a:r>
          </a:p>
          <a:p>
            <a:pPr lvl="1"/>
            <a:r>
              <a:rPr lang="en-US" sz="1800" dirty="0"/>
              <a:t>Morten </a:t>
            </a:r>
            <a:r>
              <a:rPr lang="en-US" sz="1800" dirty="0" err="1"/>
              <a:t>Kringelbach</a:t>
            </a:r>
            <a:r>
              <a:rPr lang="en-US" sz="1800" dirty="0"/>
              <a:t>, Oxford, </a:t>
            </a:r>
            <a:r>
              <a:rPr lang="en-US" sz="1800" dirty="0" smtClean="0"/>
              <a:t>UK</a:t>
            </a:r>
          </a:p>
          <a:p>
            <a:pPr lvl="1"/>
            <a:r>
              <a:rPr lang="en-US" sz="1600" i="1" dirty="0" smtClean="0"/>
              <a:t>Alternative Speaker</a:t>
            </a:r>
            <a:r>
              <a:rPr lang="en-US" sz="1600" dirty="0" smtClean="0"/>
              <a:t>: Jens Clausen, </a:t>
            </a:r>
            <a:r>
              <a:rPr lang="en-US" sz="1600" dirty="0" err="1" smtClean="0"/>
              <a:t>Tübingen</a:t>
            </a:r>
            <a:r>
              <a:rPr lang="en-US" sz="1600" dirty="0" smtClean="0"/>
              <a:t>, Germany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81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 smtClean="0"/>
              <a:t>Suggested Teaching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712968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How do I choose the most suitable DBS implant for my patient?</a:t>
            </a:r>
          </a:p>
          <a:p>
            <a:endParaRPr lang="en-US" sz="1600" b="1" dirty="0"/>
          </a:p>
          <a:p>
            <a:pPr marL="0" indent="0">
              <a:buNone/>
            </a:pPr>
            <a:r>
              <a:rPr lang="en-US" sz="2000" i="1" dirty="0"/>
              <a:t>T</a:t>
            </a:r>
            <a:r>
              <a:rPr lang="en-US" sz="2000" i="1" dirty="0" smtClean="0"/>
              <a:t>he latest developments in DBS implants</a:t>
            </a:r>
            <a:endParaRPr lang="en-US" sz="2000" i="1" dirty="0"/>
          </a:p>
          <a:p>
            <a:pPr lvl="1"/>
            <a:r>
              <a:rPr lang="it-IT" dirty="0"/>
              <a:t>Leo Verhagen, Rush Medical College, Chicago, IL, USA</a:t>
            </a:r>
          </a:p>
          <a:p>
            <a:pPr lvl="1"/>
            <a:r>
              <a:rPr lang="en-US" sz="1800" i="1" dirty="0" smtClean="0"/>
              <a:t>Alternate Speaker: </a:t>
            </a:r>
            <a:r>
              <a:rPr lang="en-US" sz="1800" dirty="0" smtClean="0"/>
              <a:t>Jens Volkmann, W</a:t>
            </a:r>
            <a:r>
              <a:rPr lang="sv-SE" sz="1800" dirty="0" smtClean="0"/>
              <a:t>ürzburg, Germany</a:t>
            </a:r>
            <a:endParaRPr lang="en-US" sz="1800" dirty="0" smtClean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000" i="1" dirty="0" smtClean="0"/>
              <a:t>Matching the implant to the patient</a:t>
            </a:r>
            <a:endParaRPr lang="en-US" sz="2000" i="1" dirty="0"/>
          </a:p>
          <a:p>
            <a:pPr lvl="1"/>
            <a:r>
              <a:rPr lang="en-US" dirty="0"/>
              <a:t>Paul Larson, UCSF, CA, USA</a:t>
            </a:r>
          </a:p>
          <a:p>
            <a:pPr lvl="1"/>
            <a:r>
              <a:rPr lang="sv-SE" sz="1800" i="1" dirty="0" smtClean="0"/>
              <a:t>Alternate Speaker</a:t>
            </a:r>
            <a:r>
              <a:rPr lang="sv-SE" sz="1800" dirty="0" smtClean="0"/>
              <a:t>: Paul Krack, Grenoble</a:t>
            </a:r>
            <a:r>
              <a:rPr lang="sv-SE" sz="1800" dirty="0"/>
              <a:t>, France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marL="0" indent="0">
              <a:buNone/>
            </a:pPr>
            <a:r>
              <a:rPr lang="en-US" sz="2000" i="1" dirty="0" smtClean="0"/>
              <a:t>Now it’s </a:t>
            </a:r>
            <a:r>
              <a:rPr lang="en-US" sz="2000" i="1" dirty="0"/>
              <a:t>implanted! </a:t>
            </a:r>
            <a:r>
              <a:rPr lang="en-US" sz="2000" i="1" dirty="0" smtClean="0"/>
              <a:t>Approaches for </a:t>
            </a:r>
            <a:r>
              <a:rPr lang="en-US" sz="2000" i="1" dirty="0"/>
              <a:t>the first programming session</a:t>
            </a:r>
          </a:p>
          <a:p>
            <a:pPr lvl="1"/>
            <a:r>
              <a:rPr lang="en-US" dirty="0" smtClean="0"/>
              <a:t>Elena Moro, Grenoble, France</a:t>
            </a:r>
          </a:p>
          <a:p>
            <a:pPr lvl="1"/>
            <a:r>
              <a:rPr lang="en-US" sz="1800" i="1" dirty="0" smtClean="0"/>
              <a:t>Alternate Speaker: </a:t>
            </a:r>
            <a:r>
              <a:rPr lang="en-US" sz="1800" dirty="0" smtClean="0"/>
              <a:t>Lars Timmerman, Cologne, Germany</a:t>
            </a:r>
            <a:endParaRPr lang="en-US" sz="1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cap="small" dirty="0" smtClean="0"/>
              <a:t>Follow-up on previous SIG meetings</a:t>
            </a:r>
            <a:endParaRPr lang="en-US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SIG 2011</a:t>
            </a:r>
            <a:r>
              <a:rPr lang="en-GB" dirty="0" smtClean="0"/>
              <a:t>: The MDS President agreed to having a SIG member on the Congress Scientific Program Committee in time for the Sydney meeting</a:t>
            </a:r>
          </a:p>
          <a:p>
            <a:pPr lvl="1"/>
            <a:r>
              <a:rPr lang="en-GB" dirty="0" smtClean="0"/>
              <a:t>Phil Starr has been on the committee </a:t>
            </a:r>
          </a:p>
          <a:p>
            <a:endParaRPr lang="en-GB" dirty="0"/>
          </a:p>
          <a:p>
            <a:r>
              <a:rPr lang="sv-SE" b="1" dirty="0" smtClean="0"/>
              <a:t>SIG 2012</a:t>
            </a:r>
            <a:r>
              <a:rPr lang="sv-SE" dirty="0" smtClean="0"/>
              <a:t>:  A final decision made to accept the CDISC/NINDS data capture module for adverse events associated with DBS implantation </a:t>
            </a:r>
          </a:p>
          <a:p>
            <a:pPr lvl="1"/>
            <a:r>
              <a:rPr lang="sv-SE" dirty="0" smtClean="0"/>
              <a:t>A standard to be employed in clinical research</a:t>
            </a:r>
          </a:p>
          <a:p>
            <a:pPr lvl="1"/>
            <a:r>
              <a:rPr lang="sv-SE" dirty="0" smtClean="0"/>
              <a:t>Provisional standard released in December 2012 and is now available for initial use from CDISC website</a:t>
            </a:r>
          </a:p>
          <a:p>
            <a:endParaRPr lang="sv-SE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98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6160" y="260648"/>
            <a:ext cx="8229600" cy="1143000"/>
          </a:xfrm>
        </p:spPr>
        <p:txBody>
          <a:bodyPr/>
          <a:lstStyle/>
          <a:p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1196" y="2780928"/>
            <a:ext cx="8229600" cy="34182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CDISC:</a:t>
            </a:r>
          </a:p>
          <a:p>
            <a:r>
              <a:rPr lang="en-US" dirty="0" smtClean="0"/>
              <a:t>A global, open</a:t>
            </a:r>
            <a:r>
              <a:rPr lang="en-US" dirty="0"/>
              <a:t>, multidisciplinary, non-profit </a:t>
            </a:r>
            <a:r>
              <a:rPr lang="en-US" dirty="0" smtClean="0"/>
              <a:t>organization</a:t>
            </a:r>
          </a:p>
          <a:p>
            <a:r>
              <a:rPr lang="en-US" dirty="0" smtClean="0"/>
              <a:t>Establishes </a:t>
            </a:r>
            <a:r>
              <a:rPr lang="en-US" dirty="0"/>
              <a:t>standards to support </a:t>
            </a:r>
            <a:r>
              <a:rPr lang="en-US" dirty="0" smtClean="0"/>
              <a:t>clinical data collection, exchange</a:t>
            </a:r>
            <a:r>
              <a:rPr lang="en-US" dirty="0"/>
              <a:t>, </a:t>
            </a:r>
            <a:r>
              <a:rPr lang="en-US" dirty="0" smtClean="0"/>
              <a:t>submission </a:t>
            </a:r>
            <a:r>
              <a:rPr lang="en-US" dirty="0"/>
              <a:t>and </a:t>
            </a:r>
            <a:r>
              <a:rPr lang="en-US" dirty="0" smtClean="0"/>
              <a:t>archiving 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Mission: </a:t>
            </a:r>
          </a:p>
          <a:p>
            <a:r>
              <a:rPr lang="en-US" dirty="0"/>
              <a:t>T</a:t>
            </a:r>
            <a:r>
              <a:rPr lang="en-US" dirty="0" smtClean="0"/>
              <a:t>o develop and support global, platform-independent data standards in order to improve medical research and related areas of healthcare  </a:t>
            </a:r>
          </a:p>
          <a:p>
            <a:endParaRPr lang="en-US" dirty="0" smtClean="0"/>
          </a:p>
          <a:p>
            <a:r>
              <a:rPr lang="en-US" dirty="0" smtClean="0"/>
              <a:t>CDISC standards are vendor-neutral, platform-independent and freely available via the CDISC website</a:t>
            </a: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" t="35714" r="30000" b="12690"/>
          <a:stretch/>
        </p:blipFill>
        <p:spPr bwMode="auto">
          <a:xfrm>
            <a:off x="2051718" y="404664"/>
            <a:ext cx="5033731" cy="230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14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cap="small" dirty="0" smtClean="0"/>
              <a:t>CDSIC Data Standards for PD</a:t>
            </a:r>
            <a:endParaRPr lang="sv-SE" cap="smal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Intended for world-wide implementation</a:t>
            </a:r>
          </a:p>
          <a:p>
            <a:r>
              <a:rPr lang="sv-SE" dirty="0" smtClean="0"/>
              <a:t>In collaboration with National Institute of Neurological Disorders and Stroke (NINDS)</a:t>
            </a:r>
          </a:p>
          <a:p>
            <a:r>
              <a:rPr lang="sv-SE" dirty="0" smtClean="0"/>
              <a:t>In consultation with professional associations </a:t>
            </a:r>
            <a:r>
              <a:rPr lang="sv-SE" i="1" dirty="0" smtClean="0"/>
              <a:t>e.g., </a:t>
            </a:r>
            <a:r>
              <a:rPr lang="sv-SE" dirty="0" smtClean="0"/>
              <a:t>MDS</a:t>
            </a:r>
          </a:p>
          <a:p>
            <a:r>
              <a:rPr lang="sv-SE" dirty="0" smtClean="0"/>
              <a:t>Includes a data collection form for DBS surgery</a:t>
            </a:r>
          </a:p>
          <a:p>
            <a:pPr lvl="1"/>
            <a:r>
              <a:rPr lang="sv-SE" dirty="0" smtClean="0"/>
              <a:t>Demographic data</a:t>
            </a:r>
          </a:p>
          <a:p>
            <a:pPr lvl="1"/>
            <a:r>
              <a:rPr lang="sv-SE" dirty="0" smtClean="0"/>
              <a:t>DBS system and stimulation parameters</a:t>
            </a:r>
          </a:p>
          <a:p>
            <a:pPr lvl="1"/>
            <a:r>
              <a:rPr lang="sv-SE" dirty="0" smtClean="0"/>
              <a:t>Adverse events related to implantation surgery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509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1488</TotalTime>
  <Words>798</Words>
  <Application>Microsoft Office PowerPoint</Application>
  <PresentationFormat>On-screen Show (4:3)</PresentationFormat>
  <Paragraphs>142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The Neurosurgery  SIG Meeting </vt:lpstr>
      <vt:lpstr>Agenda</vt:lpstr>
      <vt:lpstr>Suggested Parallel Session 1 </vt:lpstr>
      <vt:lpstr>Suggested Parallel Session 2</vt:lpstr>
      <vt:lpstr>Suggested Parallel Session 3</vt:lpstr>
      <vt:lpstr>Suggested Teaching Session</vt:lpstr>
      <vt:lpstr>Follow-up on previous SIG meetings</vt:lpstr>
      <vt:lpstr> </vt:lpstr>
      <vt:lpstr>CDSIC Data Standards for PD</vt:lpstr>
      <vt:lpstr>Complications of DBS surgery for PD</vt:lpstr>
      <vt:lpstr>Proposal for Pilot Test</vt:lpstr>
      <vt:lpstr>Proposal for Pilot Test (cont’d)</vt:lpstr>
      <vt:lpstr>SIG Website</vt:lpstr>
      <vt:lpstr>MDS in Stockholm 2014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</dc:creator>
  <cp:lastModifiedBy>Heather</cp:lastModifiedBy>
  <cp:revision>119</cp:revision>
  <dcterms:created xsi:type="dcterms:W3CDTF">2012-06-15T19:19:01Z</dcterms:created>
  <dcterms:modified xsi:type="dcterms:W3CDTF">2013-06-19T10:37:47Z</dcterms:modified>
</cp:coreProperties>
</file>